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68" r:id="rId10"/>
    <p:sldId id="269" r:id="rId11"/>
    <p:sldId id="278" r:id="rId12"/>
    <p:sldId id="277" r:id="rId13"/>
    <p:sldId id="271" r:id="rId14"/>
    <p:sldId id="279" r:id="rId15"/>
    <p:sldId id="272" r:id="rId16"/>
    <p:sldId id="274" r:id="rId17"/>
    <p:sldId id="258" r:id="rId18"/>
    <p:sldId id="260" r:id="rId19"/>
    <p:sldId id="280" r:id="rId20"/>
    <p:sldId id="285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58164-1804-4BFD-84AB-29E3638D079E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AD6450A-CBC4-42B8-83B0-2B81EED94653}">
      <dgm:prSet phldrT="[Текст]"/>
      <dgm:spPr/>
      <dgm:t>
        <a:bodyPr/>
        <a:lstStyle/>
        <a:p>
          <a:r>
            <a:rPr lang="ru-RU" dirty="0" smtClean="0"/>
            <a:t>Выделяют два вида одаренности: </a:t>
          </a:r>
          <a:endParaRPr lang="ru-RU" dirty="0"/>
        </a:p>
      </dgm:t>
    </dgm:pt>
    <dgm:pt modelId="{7BCFA933-2752-4C98-A9CE-D380CE9521D6}" type="parTrans" cxnId="{C154FF73-0FF2-40D8-B7FA-EDF6A446F9E0}">
      <dgm:prSet/>
      <dgm:spPr/>
      <dgm:t>
        <a:bodyPr/>
        <a:lstStyle/>
        <a:p>
          <a:endParaRPr lang="ru-RU"/>
        </a:p>
      </dgm:t>
    </dgm:pt>
    <dgm:pt modelId="{38B34F5C-1959-4943-B651-DC4EC0477E58}" type="sibTrans" cxnId="{C154FF73-0FF2-40D8-B7FA-EDF6A446F9E0}">
      <dgm:prSet/>
      <dgm:spPr/>
      <dgm:t>
        <a:bodyPr/>
        <a:lstStyle/>
        <a:p>
          <a:endParaRPr lang="ru-RU"/>
        </a:p>
      </dgm:t>
    </dgm:pt>
    <dgm:pt modelId="{498065B4-DA08-42B1-A589-60C020550507}">
      <dgm:prSet phldrT="[Текст]"/>
      <dgm:spPr/>
      <dgm:t>
        <a:bodyPr/>
        <a:lstStyle/>
        <a:p>
          <a:r>
            <a:rPr lang="ru-RU" b="1" dirty="0" smtClean="0"/>
            <a:t>общую</a:t>
          </a:r>
          <a:endParaRPr lang="ru-RU" dirty="0"/>
        </a:p>
      </dgm:t>
    </dgm:pt>
    <dgm:pt modelId="{87AD6631-9B9A-492E-A736-0FDD82A6B606}" type="parTrans" cxnId="{C7DC51E9-CB84-480C-BCED-671AA63871FD}">
      <dgm:prSet/>
      <dgm:spPr/>
      <dgm:t>
        <a:bodyPr/>
        <a:lstStyle/>
        <a:p>
          <a:endParaRPr lang="ru-RU"/>
        </a:p>
      </dgm:t>
    </dgm:pt>
    <dgm:pt modelId="{74E0D500-2C4D-4296-A52A-C59AFA0D5D72}" type="sibTrans" cxnId="{C7DC51E9-CB84-480C-BCED-671AA63871FD}">
      <dgm:prSet/>
      <dgm:spPr/>
      <dgm:t>
        <a:bodyPr/>
        <a:lstStyle/>
        <a:p>
          <a:endParaRPr lang="ru-RU"/>
        </a:p>
      </dgm:t>
    </dgm:pt>
    <dgm:pt modelId="{7A155DAB-4A19-4D3D-884B-86CD5294B5AE}">
      <dgm:prSet/>
      <dgm:spPr/>
      <dgm:t>
        <a:bodyPr/>
        <a:lstStyle/>
        <a:p>
          <a:r>
            <a:rPr lang="ru-RU" b="1" smtClean="0"/>
            <a:t>специальную</a:t>
          </a:r>
          <a:endParaRPr lang="ru-RU"/>
        </a:p>
      </dgm:t>
    </dgm:pt>
    <dgm:pt modelId="{C3DD8C21-C422-40CD-8272-117FEC29D243}" type="parTrans" cxnId="{385EB5B8-34AD-49DD-872E-1FB16A10A176}">
      <dgm:prSet/>
      <dgm:spPr/>
      <dgm:t>
        <a:bodyPr/>
        <a:lstStyle/>
        <a:p>
          <a:endParaRPr lang="ru-RU"/>
        </a:p>
      </dgm:t>
    </dgm:pt>
    <dgm:pt modelId="{8A39F9D2-740F-47BC-8D49-D606245AAE9D}" type="sibTrans" cxnId="{385EB5B8-34AD-49DD-872E-1FB16A10A176}">
      <dgm:prSet/>
      <dgm:spPr/>
      <dgm:t>
        <a:bodyPr/>
        <a:lstStyle/>
        <a:p>
          <a:endParaRPr lang="ru-RU"/>
        </a:p>
      </dgm:t>
    </dgm:pt>
    <dgm:pt modelId="{08882C6F-EFBA-4C8F-BE0B-A664D372392D}" type="pres">
      <dgm:prSet presAssocID="{06058164-1804-4BFD-84AB-29E3638D07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3E5843-3443-4138-93AF-9D218D9FD0D5}" type="pres">
      <dgm:prSet presAssocID="{AAD6450A-CBC4-42B8-83B0-2B81EED94653}" presName="hierRoot1" presStyleCnt="0"/>
      <dgm:spPr/>
    </dgm:pt>
    <dgm:pt modelId="{27938163-1405-4FDB-A9A7-56EF74C02610}" type="pres">
      <dgm:prSet presAssocID="{AAD6450A-CBC4-42B8-83B0-2B81EED94653}" presName="composite" presStyleCnt="0"/>
      <dgm:spPr/>
    </dgm:pt>
    <dgm:pt modelId="{5C25F3F5-D911-47B5-AA55-2F75DA7F4E65}" type="pres">
      <dgm:prSet presAssocID="{AAD6450A-CBC4-42B8-83B0-2B81EED94653}" presName="background" presStyleLbl="node0" presStyleIdx="0" presStyleCnt="1"/>
      <dgm:spPr/>
    </dgm:pt>
    <dgm:pt modelId="{4FF7F9DC-5ED1-4082-ABBD-A980F95C7CDF}" type="pres">
      <dgm:prSet presAssocID="{AAD6450A-CBC4-42B8-83B0-2B81EED9465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3128FF-5212-4F43-B0B0-065C79973305}" type="pres">
      <dgm:prSet presAssocID="{AAD6450A-CBC4-42B8-83B0-2B81EED94653}" presName="hierChild2" presStyleCnt="0"/>
      <dgm:spPr/>
    </dgm:pt>
    <dgm:pt modelId="{05B31BD0-F7E6-45C3-AA11-ECA46B6D0061}" type="pres">
      <dgm:prSet presAssocID="{87AD6631-9B9A-492E-A736-0FDD82A6B60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F6AE3A1-B7EF-400F-B529-7D3EA16CB336}" type="pres">
      <dgm:prSet presAssocID="{498065B4-DA08-42B1-A589-60C020550507}" presName="hierRoot2" presStyleCnt="0"/>
      <dgm:spPr/>
    </dgm:pt>
    <dgm:pt modelId="{58B50F1E-4D2C-44F1-BC97-F0BFE8054AAB}" type="pres">
      <dgm:prSet presAssocID="{498065B4-DA08-42B1-A589-60C020550507}" presName="composite2" presStyleCnt="0"/>
      <dgm:spPr/>
    </dgm:pt>
    <dgm:pt modelId="{1D01A988-5F04-49AA-AE4C-0D9250D99023}" type="pres">
      <dgm:prSet presAssocID="{498065B4-DA08-42B1-A589-60C020550507}" presName="background2" presStyleLbl="node2" presStyleIdx="0" presStyleCnt="2"/>
      <dgm:spPr/>
    </dgm:pt>
    <dgm:pt modelId="{8499D5C5-107D-4733-8AB2-CA846204D0EA}" type="pres">
      <dgm:prSet presAssocID="{498065B4-DA08-42B1-A589-60C02055050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BF5A5D-D85C-4D27-BA6E-1269FEA4576D}" type="pres">
      <dgm:prSet presAssocID="{498065B4-DA08-42B1-A589-60C020550507}" presName="hierChild3" presStyleCnt="0"/>
      <dgm:spPr/>
    </dgm:pt>
    <dgm:pt modelId="{E46F833D-F17F-427E-BCF8-70A0D8B5213E}" type="pres">
      <dgm:prSet presAssocID="{C3DD8C21-C422-40CD-8272-117FEC29D24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6251F9E-C8FC-4262-8EDC-C7BF363E8D2C}" type="pres">
      <dgm:prSet presAssocID="{7A155DAB-4A19-4D3D-884B-86CD5294B5AE}" presName="hierRoot2" presStyleCnt="0"/>
      <dgm:spPr/>
    </dgm:pt>
    <dgm:pt modelId="{4FD0B37E-72E6-46C5-AF67-820259FA72B2}" type="pres">
      <dgm:prSet presAssocID="{7A155DAB-4A19-4D3D-884B-86CD5294B5AE}" presName="composite2" presStyleCnt="0"/>
      <dgm:spPr/>
    </dgm:pt>
    <dgm:pt modelId="{00F6FD1C-B081-4443-976E-A164DE711F79}" type="pres">
      <dgm:prSet presAssocID="{7A155DAB-4A19-4D3D-884B-86CD5294B5AE}" presName="background2" presStyleLbl="node2" presStyleIdx="1" presStyleCnt="2"/>
      <dgm:spPr/>
    </dgm:pt>
    <dgm:pt modelId="{012918F0-2FF1-4E7F-810A-5A9D578029C9}" type="pres">
      <dgm:prSet presAssocID="{7A155DAB-4A19-4D3D-884B-86CD5294B5AE}" presName="text2" presStyleLbl="fgAcc2" presStyleIdx="1" presStyleCnt="2" custLinFactNeighborX="2272" custLinFactNeighborY="-1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A00252-3E70-4B41-8C9A-2DE70D9C5BE0}" type="pres">
      <dgm:prSet presAssocID="{7A155DAB-4A19-4D3D-884B-86CD5294B5AE}" presName="hierChild3" presStyleCnt="0"/>
      <dgm:spPr/>
    </dgm:pt>
  </dgm:ptLst>
  <dgm:cxnLst>
    <dgm:cxn modelId="{6B0BAC40-DBBF-4D81-BDEA-A811792B6545}" type="presOf" srcId="{87AD6631-9B9A-492E-A736-0FDD82A6B606}" destId="{05B31BD0-F7E6-45C3-AA11-ECA46B6D0061}" srcOrd="0" destOrd="0" presId="urn:microsoft.com/office/officeart/2005/8/layout/hierarchy1"/>
    <dgm:cxn modelId="{8B83D34E-3952-4AC4-B27C-5D7BB8D19CB5}" type="presOf" srcId="{06058164-1804-4BFD-84AB-29E3638D079E}" destId="{08882C6F-EFBA-4C8F-BE0B-A664D372392D}" srcOrd="0" destOrd="0" presId="urn:microsoft.com/office/officeart/2005/8/layout/hierarchy1"/>
    <dgm:cxn modelId="{C154FF73-0FF2-40D8-B7FA-EDF6A446F9E0}" srcId="{06058164-1804-4BFD-84AB-29E3638D079E}" destId="{AAD6450A-CBC4-42B8-83B0-2B81EED94653}" srcOrd="0" destOrd="0" parTransId="{7BCFA933-2752-4C98-A9CE-D380CE9521D6}" sibTransId="{38B34F5C-1959-4943-B651-DC4EC0477E58}"/>
    <dgm:cxn modelId="{F4E8FF00-EA57-4AD2-ABAD-E907AA8ABE21}" type="presOf" srcId="{7A155DAB-4A19-4D3D-884B-86CD5294B5AE}" destId="{012918F0-2FF1-4E7F-810A-5A9D578029C9}" srcOrd="0" destOrd="0" presId="urn:microsoft.com/office/officeart/2005/8/layout/hierarchy1"/>
    <dgm:cxn modelId="{920196D8-DC83-41DC-94AF-9CC610D642C6}" type="presOf" srcId="{C3DD8C21-C422-40CD-8272-117FEC29D243}" destId="{E46F833D-F17F-427E-BCF8-70A0D8B5213E}" srcOrd="0" destOrd="0" presId="urn:microsoft.com/office/officeart/2005/8/layout/hierarchy1"/>
    <dgm:cxn modelId="{14EFC175-6754-45E5-B2CD-7B420E3E708B}" type="presOf" srcId="{AAD6450A-CBC4-42B8-83B0-2B81EED94653}" destId="{4FF7F9DC-5ED1-4082-ABBD-A980F95C7CDF}" srcOrd="0" destOrd="0" presId="urn:microsoft.com/office/officeart/2005/8/layout/hierarchy1"/>
    <dgm:cxn modelId="{C7DC51E9-CB84-480C-BCED-671AA63871FD}" srcId="{AAD6450A-CBC4-42B8-83B0-2B81EED94653}" destId="{498065B4-DA08-42B1-A589-60C020550507}" srcOrd="0" destOrd="0" parTransId="{87AD6631-9B9A-492E-A736-0FDD82A6B606}" sibTransId="{74E0D500-2C4D-4296-A52A-C59AFA0D5D72}"/>
    <dgm:cxn modelId="{F7C977F9-F8F4-4828-B19A-82EE32BDCE21}" type="presOf" srcId="{498065B4-DA08-42B1-A589-60C020550507}" destId="{8499D5C5-107D-4733-8AB2-CA846204D0EA}" srcOrd="0" destOrd="0" presId="urn:microsoft.com/office/officeart/2005/8/layout/hierarchy1"/>
    <dgm:cxn modelId="{385EB5B8-34AD-49DD-872E-1FB16A10A176}" srcId="{AAD6450A-CBC4-42B8-83B0-2B81EED94653}" destId="{7A155DAB-4A19-4D3D-884B-86CD5294B5AE}" srcOrd="1" destOrd="0" parTransId="{C3DD8C21-C422-40CD-8272-117FEC29D243}" sibTransId="{8A39F9D2-740F-47BC-8D49-D606245AAE9D}"/>
    <dgm:cxn modelId="{1E30F357-2D79-47B7-BD75-1F52B2ED81B3}" type="presParOf" srcId="{08882C6F-EFBA-4C8F-BE0B-A664D372392D}" destId="{193E5843-3443-4138-93AF-9D218D9FD0D5}" srcOrd="0" destOrd="0" presId="urn:microsoft.com/office/officeart/2005/8/layout/hierarchy1"/>
    <dgm:cxn modelId="{2F339010-1E63-49B8-8338-05E97225E3B4}" type="presParOf" srcId="{193E5843-3443-4138-93AF-9D218D9FD0D5}" destId="{27938163-1405-4FDB-A9A7-56EF74C02610}" srcOrd="0" destOrd="0" presId="urn:microsoft.com/office/officeart/2005/8/layout/hierarchy1"/>
    <dgm:cxn modelId="{B6148AA0-6885-49FB-A8F2-819150C20C99}" type="presParOf" srcId="{27938163-1405-4FDB-A9A7-56EF74C02610}" destId="{5C25F3F5-D911-47B5-AA55-2F75DA7F4E65}" srcOrd="0" destOrd="0" presId="urn:microsoft.com/office/officeart/2005/8/layout/hierarchy1"/>
    <dgm:cxn modelId="{8B09576A-C64F-4FE8-A1BF-08EBB3D41A6A}" type="presParOf" srcId="{27938163-1405-4FDB-A9A7-56EF74C02610}" destId="{4FF7F9DC-5ED1-4082-ABBD-A980F95C7CDF}" srcOrd="1" destOrd="0" presId="urn:microsoft.com/office/officeart/2005/8/layout/hierarchy1"/>
    <dgm:cxn modelId="{19319949-C722-42B5-9236-D1EEAA43F34D}" type="presParOf" srcId="{193E5843-3443-4138-93AF-9D218D9FD0D5}" destId="{343128FF-5212-4F43-B0B0-065C79973305}" srcOrd="1" destOrd="0" presId="urn:microsoft.com/office/officeart/2005/8/layout/hierarchy1"/>
    <dgm:cxn modelId="{E0FECC3E-222D-4487-B674-6DF1E01592D8}" type="presParOf" srcId="{343128FF-5212-4F43-B0B0-065C79973305}" destId="{05B31BD0-F7E6-45C3-AA11-ECA46B6D0061}" srcOrd="0" destOrd="0" presId="urn:microsoft.com/office/officeart/2005/8/layout/hierarchy1"/>
    <dgm:cxn modelId="{C98BEB0C-F8E0-48CB-85E9-64708290DE9A}" type="presParOf" srcId="{343128FF-5212-4F43-B0B0-065C79973305}" destId="{CF6AE3A1-B7EF-400F-B529-7D3EA16CB336}" srcOrd="1" destOrd="0" presId="urn:microsoft.com/office/officeart/2005/8/layout/hierarchy1"/>
    <dgm:cxn modelId="{E2E10130-A9DF-49D6-8093-F98283883B97}" type="presParOf" srcId="{CF6AE3A1-B7EF-400F-B529-7D3EA16CB336}" destId="{58B50F1E-4D2C-44F1-BC97-F0BFE8054AAB}" srcOrd="0" destOrd="0" presId="urn:microsoft.com/office/officeart/2005/8/layout/hierarchy1"/>
    <dgm:cxn modelId="{DA35327B-205B-49E5-9C3C-16488FE7EDC2}" type="presParOf" srcId="{58B50F1E-4D2C-44F1-BC97-F0BFE8054AAB}" destId="{1D01A988-5F04-49AA-AE4C-0D9250D99023}" srcOrd="0" destOrd="0" presId="urn:microsoft.com/office/officeart/2005/8/layout/hierarchy1"/>
    <dgm:cxn modelId="{186E600F-FABA-4150-B028-C817AD5FC09E}" type="presParOf" srcId="{58B50F1E-4D2C-44F1-BC97-F0BFE8054AAB}" destId="{8499D5C5-107D-4733-8AB2-CA846204D0EA}" srcOrd="1" destOrd="0" presId="urn:microsoft.com/office/officeart/2005/8/layout/hierarchy1"/>
    <dgm:cxn modelId="{D06E3458-34A4-491D-90A9-CEF0DDBB6A2D}" type="presParOf" srcId="{CF6AE3A1-B7EF-400F-B529-7D3EA16CB336}" destId="{C3BF5A5D-D85C-4D27-BA6E-1269FEA4576D}" srcOrd="1" destOrd="0" presId="urn:microsoft.com/office/officeart/2005/8/layout/hierarchy1"/>
    <dgm:cxn modelId="{3D1309C2-EB70-4D2C-8D63-BD3F2BE9B5E4}" type="presParOf" srcId="{343128FF-5212-4F43-B0B0-065C79973305}" destId="{E46F833D-F17F-427E-BCF8-70A0D8B5213E}" srcOrd="2" destOrd="0" presId="urn:microsoft.com/office/officeart/2005/8/layout/hierarchy1"/>
    <dgm:cxn modelId="{87AE628B-09D7-43EF-AF7C-9A18CB757BA3}" type="presParOf" srcId="{343128FF-5212-4F43-B0B0-065C79973305}" destId="{86251F9E-C8FC-4262-8EDC-C7BF363E8D2C}" srcOrd="3" destOrd="0" presId="urn:microsoft.com/office/officeart/2005/8/layout/hierarchy1"/>
    <dgm:cxn modelId="{23E8AC33-8CEA-41B7-BA5B-6DE6B5EA9120}" type="presParOf" srcId="{86251F9E-C8FC-4262-8EDC-C7BF363E8D2C}" destId="{4FD0B37E-72E6-46C5-AF67-820259FA72B2}" srcOrd="0" destOrd="0" presId="urn:microsoft.com/office/officeart/2005/8/layout/hierarchy1"/>
    <dgm:cxn modelId="{405845A4-E612-4913-8002-D120DD72C211}" type="presParOf" srcId="{4FD0B37E-72E6-46C5-AF67-820259FA72B2}" destId="{00F6FD1C-B081-4443-976E-A164DE711F79}" srcOrd="0" destOrd="0" presId="urn:microsoft.com/office/officeart/2005/8/layout/hierarchy1"/>
    <dgm:cxn modelId="{6C0C9499-E5F1-4702-BC59-8F0EFF5405F8}" type="presParOf" srcId="{4FD0B37E-72E6-46C5-AF67-820259FA72B2}" destId="{012918F0-2FF1-4E7F-810A-5A9D578029C9}" srcOrd="1" destOrd="0" presId="urn:microsoft.com/office/officeart/2005/8/layout/hierarchy1"/>
    <dgm:cxn modelId="{5F2986B0-2AB7-4EAE-9BE1-1AE855B86095}" type="presParOf" srcId="{86251F9E-C8FC-4262-8EDC-C7BF363E8D2C}" destId="{1CA00252-3E70-4B41-8C9A-2DE70D9C5B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F833D-F17F-427E-BCF8-70A0D8B5213E}">
      <dsp:nvSpPr>
        <dsp:cNvPr id="0" name=""/>
        <dsp:cNvSpPr/>
      </dsp:nvSpPr>
      <dsp:spPr>
        <a:xfrm>
          <a:off x="3573835" y="1494749"/>
          <a:ext cx="1489960" cy="665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718"/>
              </a:lnTo>
              <a:lnTo>
                <a:pt x="1489960" y="447718"/>
              </a:lnTo>
              <a:lnTo>
                <a:pt x="1489960" y="66548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31BD0-F7E6-45C3-AA11-ECA46B6D0061}">
      <dsp:nvSpPr>
        <dsp:cNvPr id="0" name=""/>
        <dsp:cNvSpPr/>
      </dsp:nvSpPr>
      <dsp:spPr>
        <a:xfrm>
          <a:off x="2137283" y="1494749"/>
          <a:ext cx="1436552" cy="683668"/>
        </a:xfrm>
        <a:custGeom>
          <a:avLst/>
          <a:gdLst/>
          <a:ahLst/>
          <a:cxnLst/>
          <a:rect l="0" t="0" r="0" b="0"/>
          <a:pathLst>
            <a:path>
              <a:moveTo>
                <a:pt x="1436552" y="0"/>
              </a:moveTo>
              <a:lnTo>
                <a:pt x="1436552" y="465900"/>
              </a:lnTo>
              <a:lnTo>
                <a:pt x="0" y="465900"/>
              </a:lnTo>
              <a:lnTo>
                <a:pt x="0" y="6836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5F3F5-D911-47B5-AA55-2F75DA7F4E65}">
      <dsp:nvSpPr>
        <dsp:cNvPr id="0" name=""/>
        <dsp:cNvSpPr/>
      </dsp:nvSpPr>
      <dsp:spPr>
        <a:xfrm>
          <a:off x="2398474" y="2041"/>
          <a:ext cx="2350721" cy="1492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7F9DC-5ED1-4082-ABBD-A980F95C7CDF}">
      <dsp:nvSpPr>
        <dsp:cNvPr id="0" name=""/>
        <dsp:cNvSpPr/>
      </dsp:nvSpPr>
      <dsp:spPr>
        <a:xfrm>
          <a:off x="2659665" y="250172"/>
          <a:ext cx="2350721" cy="1492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Выделяют два вида одаренности: </a:t>
          </a:r>
          <a:endParaRPr lang="ru-RU" sz="2700" kern="1200" dirty="0"/>
        </a:p>
      </dsp:txBody>
      <dsp:txXfrm>
        <a:off x="2703385" y="293892"/>
        <a:ext cx="2263281" cy="1405268"/>
      </dsp:txXfrm>
    </dsp:sp>
    <dsp:sp modelId="{1D01A988-5F04-49AA-AE4C-0D9250D99023}">
      <dsp:nvSpPr>
        <dsp:cNvPr id="0" name=""/>
        <dsp:cNvSpPr/>
      </dsp:nvSpPr>
      <dsp:spPr>
        <a:xfrm>
          <a:off x="961922" y="2178417"/>
          <a:ext cx="2350721" cy="1492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99D5C5-107D-4733-8AB2-CA846204D0EA}">
      <dsp:nvSpPr>
        <dsp:cNvPr id="0" name=""/>
        <dsp:cNvSpPr/>
      </dsp:nvSpPr>
      <dsp:spPr>
        <a:xfrm>
          <a:off x="1223113" y="2426549"/>
          <a:ext cx="2350721" cy="1492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общую</a:t>
          </a:r>
          <a:endParaRPr lang="ru-RU" sz="2700" kern="1200" dirty="0"/>
        </a:p>
      </dsp:txBody>
      <dsp:txXfrm>
        <a:off x="1266833" y="2470269"/>
        <a:ext cx="2263281" cy="1405268"/>
      </dsp:txXfrm>
    </dsp:sp>
    <dsp:sp modelId="{00F6FD1C-B081-4443-976E-A164DE711F79}">
      <dsp:nvSpPr>
        <dsp:cNvPr id="0" name=""/>
        <dsp:cNvSpPr/>
      </dsp:nvSpPr>
      <dsp:spPr>
        <a:xfrm>
          <a:off x="3888435" y="2160236"/>
          <a:ext cx="2350721" cy="1492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2918F0-2FF1-4E7F-810A-5A9D578029C9}">
      <dsp:nvSpPr>
        <dsp:cNvPr id="0" name=""/>
        <dsp:cNvSpPr/>
      </dsp:nvSpPr>
      <dsp:spPr>
        <a:xfrm>
          <a:off x="4149626" y="2408368"/>
          <a:ext cx="2350721" cy="1492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специальную</a:t>
          </a:r>
          <a:endParaRPr lang="ru-RU" sz="2700" kern="1200"/>
        </a:p>
      </dsp:txBody>
      <dsp:txXfrm>
        <a:off x="4193346" y="2452088"/>
        <a:ext cx="2263281" cy="1405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492896"/>
            <a:ext cx="5832648" cy="420926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ТЕХНИЧЕСКАЯ ОДАРЁННОСТЬ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9918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связи с тем, что технические задачи можно разделить на теоретические и практические, психические феномены,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относимые к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данной группе, будут, очевидно, проявляться на теоретическом и практическом уровнях.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2583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00240"/>
            <a:ext cx="3674688" cy="464347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900" b="1" dirty="0">
                <a:latin typeface="Times New Roman" pitchFamily="18" charset="0"/>
                <a:cs typeface="Times New Roman" pitchFamily="18" charset="0"/>
              </a:rPr>
              <a:t>В первом случае мы связываем их с особенностями технического мышления, а во втором – со специфическим явлением, упоминаемым в литературе как «ручная умелость», «мануальная ловкость».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43116"/>
            <a:ext cx="4071966" cy="378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40730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420889"/>
            <a:ext cx="6840760" cy="41044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u="sng" dirty="0">
                <a:solidFill>
                  <a:srgbClr val="FF0066"/>
                </a:solidFill>
              </a:rPr>
              <a:t>Творческий конструкторский ум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3105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3" y="2276872"/>
            <a:ext cx="8064897" cy="38492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Теоретический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анализ позволяет предположить, что ручная ловкость представляет собой сложное явление, обусловленное различными уровнями индивидуально-психических процессов, несводимое лишь к хорошей координации движений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Н.А.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Берштейн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называет ловкость «двигательной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находчивостью».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16399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e-voloimgp2409-450x24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331640" y="2492896"/>
            <a:ext cx="5328592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Изобретательность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251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3672407" cy="374441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технике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склонность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технической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зобретательству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конструированию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Сфера мотивации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связана с такими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характеристиками, как: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708920"/>
            <a:ext cx="403244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44947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500174"/>
            <a:ext cx="5286413" cy="4881154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Согласно «Рабочей концепции одаренности», один и тот же вид одаренности может носить неповторимый, уникальный характер, поскольку разные компоненты одаренности у разных индивидуумов могут быть выражены в разной степени. Одаренность может состояться только в том случае, если резервы самых разных способностей человека позволят компенсировать недостающие или недостаточно выраженные компоненты, необходимые для успешной реализации деятельности.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Рабочая концепция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одаренности</a:t>
            </a:r>
          </a:p>
        </p:txBody>
      </p:sp>
      <p:pic>
        <p:nvPicPr>
          <p:cNvPr id="4" name="Рисунок 3" descr="Прем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500306"/>
            <a:ext cx="3312036" cy="28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9976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660373" cy="460851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b="1" dirty="0" smtClean="0"/>
              <a:t>активность</a:t>
            </a:r>
            <a:r>
              <a:rPr lang="ru-RU" b="1" dirty="0"/>
              <a:t>, динамичность интеллектуальной </a:t>
            </a:r>
            <a:r>
              <a:rPr lang="ru-RU" b="1" dirty="0" smtClean="0"/>
              <a:t>деятельности</a:t>
            </a:r>
            <a:endParaRPr lang="ru-RU" b="1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наличие конкретных знаний и умений в определенных предметных областях и </a:t>
            </a:r>
            <a:r>
              <a:rPr lang="ru-RU" b="1" dirty="0" err="1"/>
              <a:t>общеучебных</a:t>
            </a:r>
            <a:r>
              <a:rPr lang="ru-RU" b="1" dirty="0"/>
              <a:t> умений и </a:t>
            </a:r>
            <a:r>
              <a:rPr lang="ru-RU" b="1" dirty="0" smtClean="0"/>
              <a:t>навыков</a:t>
            </a:r>
            <a:endParaRPr lang="ru-RU" b="1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систематическое </a:t>
            </a:r>
            <a:r>
              <a:rPr lang="ru-RU" b="1" dirty="0" smtClean="0"/>
              <a:t>самообразование</a:t>
            </a:r>
            <a:endParaRPr lang="ru-RU" b="1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креативность (умение применять стереотипные алгоритмы в новых обстоятельствах</a:t>
            </a:r>
            <a:r>
              <a:rPr lang="ru-RU" b="1" dirty="0" smtClean="0"/>
              <a:t>)</a:t>
            </a:r>
            <a:endParaRPr lang="ru-RU" b="1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темпераментные </a:t>
            </a:r>
            <a:r>
              <a:rPr lang="ru-RU" b="1" dirty="0" smtClean="0"/>
              <a:t>особенности</a:t>
            </a:r>
            <a:endParaRPr lang="ru-RU" b="1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активность и </a:t>
            </a:r>
            <a:r>
              <a:rPr lang="ru-RU" b="1" dirty="0" err="1"/>
              <a:t>саморегуляция</a:t>
            </a:r>
            <a:r>
              <a:rPr lang="ru-RU" b="1" dirty="0"/>
              <a:t> в </a:t>
            </a:r>
            <a:r>
              <a:rPr lang="ru-RU" b="1" dirty="0" smtClean="0"/>
              <a:t>деятельности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Существует ряд критериев выявления одаренности: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67433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childrens-interest-in-technology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3568" y="2132857"/>
            <a:ext cx="3174052" cy="43204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Предрасположенность к накоплению технических знаний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500306"/>
            <a:ext cx="4320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представления о машинах, устройствах, узлах, деталях и их функционировании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41913490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0,,5494755_4,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528" y="2564904"/>
            <a:ext cx="3503290" cy="33123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 к технике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2413338"/>
            <a:ext cx="4032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Есть интерес к машинам, приборам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устройствам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Интерес бывает пассивным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активным.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1601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Одаренность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06657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000013_167934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71473" y="1714488"/>
            <a:ext cx="3135340" cy="464347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143372" y="1928802"/>
            <a:ext cx="4572032" cy="4714908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Специальный фонд Президента Республики Беларусь по социальной поддержке одаренных учащихся и студентов учрежден Указом Президента Республики Беларусь от 12 января 1996 г. № 19 и создан с целью финансирования программ и мероприятий, направленных на стимулирование интеллектуально-творческой деятельности молодежи в области образования и науки.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31" y="2674938"/>
            <a:ext cx="3437475" cy="345122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3714752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Выполнили: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Евлаш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Коновалова И.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гр. ПЗ-51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0939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4519650"/>
              </p:ext>
            </p:extLst>
          </p:nvPr>
        </p:nvGraphicFramePr>
        <p:xfrm>
          <a:off x="827584" y="2060848"/>
          <a:ext cx="7408862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одарённости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974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уровень развития общих способностей, определяющий диапазон деятельностей, в которых человек может достичь больших успехов. Благодаря исследованиям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Д.Гилфорда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Е.Торренса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 Д.Б.Богоявленской и др. в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психологиии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закрепилось представление о двух видах общей одаренности: интеллектуальной одаренности и творческой одаренности (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800" b="1" i="1" dirty="0" smtClean="0"/>
              <a:t>       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Общая одаренность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9969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7408333" cy="396044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музыкальная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артистическая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математическая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лингвистическая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спортивная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техническая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и т.п.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entury" panose="02040604050505020304" pitchFamily="18" charset="0"/>
              </a:rPr>
              <a:t>  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Специальная</a:t>
            </a:r>
            <a:r>
              <a:rPr lang="ru-RU" dirty="0">
                <a:solidFill>
                  <a:srgbClr val="FFFF00"/>
                </a:solidFill>
              </a:rPr>
              <a:t> - одаренность в отдельных видах деятельности: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2996952"/>
            <a:ext cx="345638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74755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графически 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представляет собой пересечение четырех окружностей, каждая из которых связана со вкладом в феноменологию технической одаренности таких явлений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технический интеллект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техническая креативность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технических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способностей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специфическая мотивация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Техническая одарённость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5943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3" y="2204864"/>
            <a:ext cx="7740848" cy="39212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представляется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формой организации индивидуального ментального опыта в виде специфических ментальных структур, связанных с получением технической информации, управлением процессом ее переработки, специфическими формами и диапазоном отражения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252728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Технический интеллект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542547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16832"/>
            <a:ext cx="4392488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Этот компонент выделяется на основе обязательного включения в различные модели технических способностей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таких компонентов как конструкторская фантазия, творческий подход к решению конструкторских задач, нестандартность технического мышления.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Техническая креативность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2924944"/>
            <a:ext cx="3312369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65308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данную группу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включают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способов действия, процесса решения задач.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FF0000"/>
                </a:solidFill>
              </a:rPr>
              <a:t>Деятельностные</a:t>
            </a:r>
            <a:r>
              <a:rPr lang="ru-RU" b="1" i="1" dirty="0">
                <a:solidFill>
                  <a:srgbClr val="FF0000"/>
                </a:solidFill>
              </a:rPr>
              <a:t> компоненты технических способностей.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9" y="3356992"/>
            <a:ext cx="4464496" cy="297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8241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359726D-2735-4AF1-B4D7-C90CCCE54EE7}"/>
</file>

<file path=customXml/itemProps2.xml><?xml version="1.0" encoding="utf-8"?>
<ds:datastoreItem xmlns:ds="http://schemas.openxmlformats.org/officeDocument/2006/customXml" ds:itemID="{F9F66F52-B87F-49A1-87CC-FD96A69E5BC2}"/>
</file>

<file path=customXml/itemProps3.xml><?xml version="1.0" encoding="utf-8"?>
<ds:datastoreItem xmlns:ds="http://schemas.openxmlformats.org/officeDocument/2006/customXml" ds:itemID="{EFC28912-1670-4A50-A8AE-102FD6E07B5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555</Words>
  <Application>Microsoft Office PowerPoint</Application>
  <PresentationFormat>Экран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ТЕХНИЧЕСКАЯ ОДАРЁННОСТЬ</vt:lpstr>
      <vt:lpstr>Слайд 2</vt:lpstr>
      <vt:lpstr>Виды одарённости</vt:lpstr>
      <vt:lpstr>Общая одаренность</vt:lpstr>
      <vt:lpstr>Специальная - одаренность в отдельных видах деятельности:</vt:lpstr>
      <vt:lpstr>Техническая одарённость </vt:lpstr>
      <vt:lpstr>Технический интеллект </vt:lpstr>
      <vt:lpstr>Техническая креативность</vt:lpstr>
      <vt:lpstr>Деятельностные компоненты технических способностей.</vt:lpstr>
      <vt:lpstr>Слайд 10</vt:lpstr>
      <vt:lpstr>Слайд 11</vt:lpstr>
      <vt:lpstr>Творческий конструкторский ум</vt:lpstr>
      <vt:lpstr>Слайд 13</vt:lpstr>
      <vt:lpstr>Изобретательность </vt:lpstr>
      <vt:lpstr>Сфера мотивации связана с такими характеристиками, как:</vt:lpstr>
      <vt:lpstr>Рабочая концепция одаренности</vt:lpstr>
      <vt:lpstr>Существует ряд критериев выявления одаренности: </vt:lpstr>
      <vt:lpstr>Предрасположенность к накоплению технических знаний</vt:lpstr>
      <vt:lpstr>Интерес к технике</vt:lpstr>
      <vt:lpstr>Слайд 20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я</cp:lastModifiedBy>
  <cp:revision>35</cp:revision>
  <dcterms:modified xsi:type="dcterms:W3CDTF">2014-02-05T08:52:46Z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